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Walter Turncoat" charset="1" panose="02000000000000000000"/>
      <p:regular r:id="rId16"/>
    </p:embeddedFont>
    <p:embeddedFont>
      <p:font typeface="Canva Sans Bold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3843" y="1204397"/>
            <a:ext cx="14540313" cy="7878206"/>
          </a:xfrm>
          <a:custGeom>
            <a:avLst/>
            <a:gdLst/>
            <a:ahLst/>
            <a:cxnLst/>
            <a:rect r="r" b="b" t="t" l="l"/>
            <a:pathLst>
              <a:path h="7878206" w="14540313">
                <a:moveTo>
                  <a:pt x="0" y="0"/>
                </a:moveTo>
                <a:lnTo>
                  <a:pt x="14540314" y="0"/>
                </a:lnTo>
                <a:lnTo>
                  <a:pt x="14540314" y="7878206"/>
                </a:lnTo>
                <a:lnTo>
                  <a:pt x="0" y="787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147" y="4039030"/>
            <a:ext cx="2389393" cy="5043573"/>
          </a:xfrm>
          <a:custGeom>
            <a:avLst/>
            <a:gdLst/>
            <a:ahLst/>
            <a:cxnLst/>
            <a:rect r="r" b="b" t="t" l="l"/>
            <a:pathLst>
              <a:path h="5043573" w="2389393">
                <a:moveTo>
                  <a:pt x="0" y="0"/>
                </a:moveTo>
                <a:lnTo>
                  <a:pt x="2389393" y="0"/>
                </a:lnTo>
                <a:lnTo>
                  <a:pt x="2389393" y="5043573"/>
                </a:lnTo>
                <a:lnTo>
                  <a:pt x="0" y="504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3543" y="5368110"/>
            <a:ext cx="2574777" cy="2972325"/>
          </a:xfrm>
          <a:custGeom>
            <a:avLst/>
            <a:gdLst/>
            <a:ahLst/>
            <a:cxnLst/>
            <a:rect r="r" b="b" t="t" l="l"/>
            <a:pathLst>
              <a:path h="2972325" w="2574777">
                <a:moveTo>
                  <a:pt x="0" y="0"/>
                </a:moveTo>
                <a:lnTo>
                  <a:pt x="2574777" y="0"/>
                </a:lnTo>
                <a:lnTo>
                  <a:pt x="2574777" y="2972325"/>
                </a:lnTo>
                <a:lnTo>
                  <a:pt x="0" y="297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73843" y="5368110"/>
            <a:ext cx="1765174" cy="3890190"/>
          </a:xfrm>
          <a:custGeom>
            <a:avLst/>
            <a:gdLst/>
            <a:ahLst/>
            <a:cxnLst/>
            <a:rect r="r" b="b" t="t" l="l"/>
            <a:pathLst>
              <a:path h="3890190" w="1765174">
                <a:moveTo>
                  <a:pt x="1765174" y="0"/>
                </a:moveTo>
                <a:lnTo>
                  <a:pt x="0" y="0"/>
                </a:lnTo>
                <a:lnTo>
                  <a:pt x="0" y="3890190"/>
                </a:lnTo>
                <a:lnTo>
                  <a:pt x="1765174" y="3890190"/>
                </a:lnTo>
                <a:lnTo>
                  <a:pt x="176517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1169">
            <a:off x="1122798" y="8652563"/>
            <a:ext cx="2193444" cy="658033"/>
          </a:xfrm>
          <a:custGeom>
            <a:avLst/>
            <a:gdLst/>
            <a:ahLst/>
            <a:cxnLst/>
            <a:rect r="r" b="b" t="t" l="l"/>
            <a:pathLst>
              <a:path h="658033" w="2193444">
                <a:moveTo>
                  <a:pt x="0" y="0"/>
                </a:moveTo>
                <a:lnTo>
                  <a:pt x="2193444" y="0"/>
                </a:lnTo>
                <a:lnTo>
                  <a:pt x="2193444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6881" y="556451"/>
            <a:ext cx="2005214" cy="2182545"/>
          </a:xfrm>
          <a:custGeom>
            <a:avLst/>
            <a:gdLst/>
            <a:ahLst/>
            <a:cxnLst/>
            <a:rect r="r" b="b" t="t" l="l"/>
            <a:pathLst>
              <a:path h="2182545" w="2005214">
                <a:moveTo>
                  <a:pt x="0" y="0"/>
                </a:moveTo>
                <a:lnTo>
                  <a:pt x="2005213" y="0"/>
                </a:lnTo>
                <a:lnTo>
                  <a:pt x="2005213" y="2182545"/>
                </a:lnTo>
                <a:lnTo>
                  <a:pt x="0" y="2182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4457" y="3362799"/>
            <a:ext cx="11559087" cy="253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5"/>
              </a:lnSpc>
            </a:pPr>
            <a:r>
              <a:rPr lang="en-US" sz="9222" spc="-451">
                <a:solidFill>
                  <a:srgbClr val="AD8961"/>
                </a:solidFill>
                <a:latin typeface="Walter Turncoat"/>
              </a:rPr>
              <a:t>THE JOURNEY OF THE BOOK OF MORMON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4457" y="6627402"/>
            <a:ext cx="11559087" cy="40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7"/>
              </a:lnSpc>
            </a:pPr>
            <a:r>
              <a:rPr lang="en-US" sz="2700" spc="-35">
                <a:solidFill>
                  <a:srgbClr val="F8F4EF"/>
                </a:solidFill>
                <a:latin typeface="Walter Turncoat"/>
              </a:rPr>
              <a:t>MUHEREZA OWEN KASULE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7887" y="5076866"/>
            <a:ext cx="13952226" cy="167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6000" spc="-186">
                <a:solidFill>
                  <a:srgbClr val="FFFFFF"/>
                </a:solidFill>
                <a:latin typeface="Canva Sans Bold"/>
              </a:rPr>
              <a:t>ESTABLISHING THE CHURCH</a:t>
            </a:r>
          </a:p>
          <a:p>
            <a:pPr algn="ctr" marL="0" indent="0" lvl="0">
              <a:lnSpc>
                <a:spcPts val="65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74337" y="6313213"/>
            <a:ext cx="11739326" cy="366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>
                <a:solidFill>
                  <a:srgbClr val="FFFFFF"/>
                </a:solidFill>
                <a:latin typeface="Canva Sans Bold"/>
              </a:rPr>
              <a:t>Yea</a:t>
            </a:r>
            <a:r>
              <a:rPr lang="en-US" sz="2399" spc="143" u="none">
                <a:solidFill>
                  <a:srgbClr val="FFFFFF"/>
                </a:solidFill>
                <a:latin typeface="Canva Sans Bold"/>
              </a:rPr>
              <a:t>r: April 6, 1830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FFFFFF"/>
                </a:solidFill>
                <a:latin typeface="Canva Sans Bold"/>
              </a:rPr>
              <a:t>Description: With the Book of Mormon in hand and the Priesthoods restored, Joseph Smith officially established the Church of Jesus Christ. A small group of believers gathered in Fayette to witness this historic event, marking the beginning of a movement that would eventually reach millions worldwide.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FFFFFF"/>
                </a:solidFill>
                <a:latin typeface="Canva Sans Bold"/>
              </a:rPr>
              <a:t>Image Suggestion: The small initial congregation gathered together for the first time.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35580" y="2341202"/>
            <a:ext cx="10616840" cy="247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72"/>
              </a:lnSpc>
            </a:pPr>
            <a:r>
              <a:rPr lang="en-US" sz="17497" spc="-542">
                <a:solidFill>
                  <a:srgbClr val="FFFFFF"/>
                </a:solidFill>
                <a:latin typeface="Canva Sans Bold"/>
              </a:rPr>
              <a:t>#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98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 A YOUNG MAN’S VISION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3156" y="5658676"/>
            <a:ext cx="10604719" cy="24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Fall 1828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Joseph Smith, a farm boy with limited education, was chosen by an angel to find and protect ancient golden plates. Despite his youth and adversity, he persevered.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Image Suggestion: Joseph Smith carefully examining the golden plates.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98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A FRIEND OFFERS HELP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06074" y="5658676"/>
            <a:ext cx="10588770" cy="240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April 1829</a:t>
            </a:r>
          </a:p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Oliver Cowdery, a curious teacher, heard about Joseph Smith’s mission and chose to help. Their teamwork transformed the translation process into a shared mission of faith.</a:t>
            </a:r>
          </a:p>
          <a:p>
            <a:pPr algn="l" marL="0" indent="0" lvl="0">
              <a:lnSpc>
                <a:spcPts val="3104"/>
              </a:lnSpc>
              <a:spcBef>
                <a:spcPct val="0"/>
              </a:spcBef>
            </a:pPr>
            <a:r>
              <a:rPr lang="en-US" sz="2299" spc="137">
                <a:solidFill>
                  <a:srgbClr val="896A48"/>
                </a:solidFill>
                <a:latin typeface="Canva Sans Bold"/>
              </a:rPr>
              <a:t>Image Suggestion: Joseph Smith and Oliver Cowdery translating together.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1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POWER RESTORED FROM ANCIENT TIMES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6329" y="5658676"/>
            <a:ext cx="10668515" cy="316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May and June 1829; </a:t>
            </a:r>
          </a:p>
          <a:p>
            <a:pPr algn="l" marL="518157" indent="-259078" lvl="1">
              <a:lnSpc>
                <a:spcPts val="3239"/>
              </a:lnSpc>
              <a:buFont typeface="Arial"/>
              <a:buChar char="•"/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Aaronic Priesthood: Restored by John the Baptist, granting the authority to baptize.</a:t>
            </a:r>
          </a:p>
          <a:p>
            <a:pPr algn="l" marL="518157" indent="-259078" lvl="1">
              <a:lnSpc>
                <a:spcPts val="3239"/>
              </a:lnSpc>
              <a:buFont typeface="Arial"/>
              <a:buChar char="•"/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Melchizedek Priesthood: Restored by Peter, James, and John, giving greater spiritual power.</a:t>
            </a:r>
          </a:p>
          <a:p>
            <a:pPr algn="l" marL="518157" indent="-259078" lvl="1">
              <a:lnSpc>
                <a:spcPts val="3239"/>
              </a:lnSpc>
              <a:buFont typeface="Arial"/>
              <a:buChar char="•"/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Image Suggestion: John the Baptist and Peter, James, and John conferring authority.</a:t>
            </a:r>
          </a:p>
          <a:p>
            <a:pPr algn="l"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1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INSPIRED TRANSLATION UNFOLDS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5451" y="5658676"/>
            <a:ext cx="11019393" cy="244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With Oliver’s unwavering help, Joseph used spiritual instruments like the Urim and Thummim to understand the ancient script on the golden plates, finishing within a few months.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Image Suggestion: Joseph translating with the Urim and Thummim.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1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FINDING SUPPORT AND SOLACE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3156" y="5658676"/>
            <a:ext cx="10301689" cy="284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June 1829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Description: Facing hostility, Joseph moved to Fayette, New York, where the Whitmer family’s warmth and faith gave them the refuge they needed to complete the Book of Mormon.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Image Suggestion: The Whitmer farmhouse.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1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 TRUSTED FRIENDS CONFIRM THE PLATES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3156" y="5658676"/>
            <a:ext cx="10301689" cy="284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Th</a:t>
            </a: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ree Witnesses: Oliver Cowdery, David Whitmer, and Martin Harris received a divine vision.</a:t>
            </a:r>
          </a:p>
          <a:p>
            <a:pPr algn="just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Eight Witnesses: Others physically handled the plates, confirming their reality to the world.</a:t>
            </a:r>
          </a:p>
          <a:p>
            <a:pPr algn="just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Image Suggestion: Artistic depiction of the witnesses confirming the plates.</a:t>
            </a:r>
          </a:p>
          <a:p>
            <a:pPr algn="just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1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BRINGING THE VISION TO LIFE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3156" y="5658676"/>
            <a:ext cx="10301689" cy="284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August 1829 to March 1830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Despite fierce skepticism and financial struggles, Joseph secured a deal with E. B. Grandin to print 5,000 copies of the Book of Mormon.</a:t>
            </a:r>
          </a:p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Image Suggestion: The printing press in action, bringing pages to life.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58536" y="1148970"/>
            <a:ext cx="16770928" cy="7989060"/>
          </a:xfrm>
          <a:custGeom>
            <a:avLst/>
            <a:gdLst/>
            <a:ahLst/>
            <a:cxnLst/>
            <a:rect r="r" b="b" t="t" l="l"/>
            <a:pathLst>
              <a:path h="7989060" w="16770928">
                <a:moveTo>
                  <a:pt x="0" y="0"/>
                </a:moveTo>
                <a:lnTo>
                  <a:pt x="16770928" y="0"/>
                </a:lnTo>
                <a:lnTo>
                  <a:pt x="16770928" y="7989060"/>
                </a:lnTo>
                <a:lnTo>
                  <a:pt x="0" y="798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44042" y="3513335"/>
            <a:ext cx="10199917" cy="2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6900" spc="-213">
                <a:solidFill>
                  <a:srgbClr val="896A48"/>
                </a:solidFill>
                <a:latin typeface="Canva Sans Bold"/>
              </a:rPr>
              <a:t>OPPOSITION AND CHALLENGES</a:t>
            </a:r>
          </a:p>
          <a:p>
            <a:pPr algn="ctr" marL="0" indent="0" lvl="0">
              <a:lnSpc>
                <a:spcPts val="75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93156" y="5658676"/>
            <a:ext cx="10301689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143">
                <a:solidFill>
                  <a:srgbClr val="896A48"/>
                </a:solidFill>
                <a:latin typeface="Canva Sans Bold"/>
              </a:rPr>
              <a:t>Chal</a:t>
            </a:r>
            <a:r>
              <a:rPr lang="en-US" sz="2399" spc="143" u="none">
                <a:solidFill>
                  <a:srgbClr val="896A48"/>
                </a:solidFill>
                <a:latin typeface="Canva Sans Bold"/>
              </a:rPr>
              <a:t>lenges: Angry neighbors and critics tried to discredit Joseph, but his conviction and supporters’ faith prevailed. They pushed through, ensuring the book's</a:t>
            </a:r>
          </a:p>
          <a:p>
            <a:pPr algn="l" marL="0" indent="0" lvl="0">
              <a:lnSpc>
                <a:spcPts val="3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DAGE1ciV4M4</dc:identifier>
  <dcterms:modified xsi:type="dcterms:W3CDTF">2011-08-01T06:04:30Z</dcterms:modified>
  <cp:revision>1</cp:revision>
  <dc:title>Muhereza Owen Kasule</dc:title>
</cp:coreProperties>
</file>